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8030"/>
    <a:srgbClr val="327B76"/>
    <a:srgbClr val="FF2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5" autoAdjust="0"/>
    <p:restoredTop sz="99676" autoAdjust="0"/>
  </p:normalViewPr>
  <p:slideViewPr>
    <p:cSldViewPr snapToGrid="0" snapToObjects="1">
      <p:cViewPr>
        <p:scale>
          <a:sx n="106" d="100"/>
          <a:sy n="106" d="100"/>
        </p:scale>
        <p:origin x="2328" y="1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główne style przypisów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główne style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główne style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główne style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główne style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główne style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2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główne style tekstu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główne style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główne style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główne style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2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główne style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główne style tekstu</a:t>
            </a:r>
          </a:p>
          <a:p>
            <a:pPr lvl="1"/>
            <a:r>
              <a:rPr lang="pl-PL"/>
              <a:t>Poziom drugi</a:t>
            </a:r>
          </a:p>
          <a:p>
            <a:pPr lvl="2"/>
            <a:r>
              <a:rPr lang="pl-PL"/>
              <a:t>Poziom trzeci</a:t>
            </a:r>
          </a:p>
          <a:p>
            <a:pPr lvl="3"/>
            <a:r>
              <a:rPr lang="pl-PL"/>
              <a:t>Poziom czwarty</a:t>
            </a:r>
          </a:p>
          <a:p>
            <a:pPr lvl="4"/>
            <a:r>
              <a:rPr lang="pl-PL"/>
              <a:t>Poziom piąty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 hasCustomPrompt="1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0BAB-B4BC-7E45-8177-4100245C571E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 hasCustomPrompt="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 hasCustomPrompt="1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9209-8861-D746-BFC8-E013CBAF3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0" y="301495"/>
            <a:ext cx="6567028" cy="1443444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16" y="676715"/>
            <a:ext cx="506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Trebuchet MS"/>
                <a:cs typeface="Trebuchet MS"/>
              </a:rPr>
              <a:t>Znakomity wzrost sprzedaży </a:t>
            </a:r>
          </a:p>
          <a:p>
            <a:r>
              <a:rPr lang="pl-PL" sz="2800" dirty="0">
                <a:solidFill>
                  <a:schemeClr val="bg1"/>
                </a:solidFill>
                <a:latin typeface="Trebuchet MS"/>
                <a:cs typeface="Trebuchet MS"/>
              </a:rPr>
              <a:t>w sklepie</a:t>
            </a:r>
          </a:p>
          <a:p>
            <a:endParaRPr lang="en-US" sz="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21" y="5682089"/>
            <a:ext cx="45658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Jak to działa?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Obrazy i filmy wideo są wyświetlane na ekranie bankomatu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Ekrany kampanii mogą być wyświetlane według pory dnia, tygodnia oraz na zamówienie w porze śniadaniowej, obiadowej lub w nocy 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Filmy wideo lub obrazy są zdalnie ustawiane w systemie, co pozwala uniknąć wysokich kosztów wdrożenia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Reklama może być oparta na określonych ofertach lub materiałach,                    a wybór należy do klienta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Potwierdzenia transakcji mogą zawierać kupony i reklamy 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Odwrotna strona potwierdzenia może być uprzednio zadrukowana 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Bankomaty mogą być oklejane po obu stronach, aby reklamować markę klienta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Marketing zbliżeniowy jest realizowany przez </a:t>
            </a:r>
            <a:r>
              <a:rPr lang="pl-PL" sz="1150" dirty="0" err="1"/>
              <a:t>beacony</a:t>
            </a:r>
            <a:r>
              <a:rPr lang="pl-PL" sz="1150" dirty="0"/>
              <a:t> zainstalowane w bankomacie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4921365" y="2200468"/>
            <a:ext cx="1818444" cy="6111814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524" y="2390373"/>
            <a:ext cx="15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bg1"/>
                </a:solidFill>
                <a:latin typeface="Trebuchet MS"/>
                <a:cs typeface="Trebuchet MS"/>
              </a:rPr>
              <a:t>Zalety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3697" y="2908351"/>
            <a:ext cx="1846684" cy="541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Reklamy mogą być monitorowane i mierzone w celu maksymalizacji potencjału dochodowego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Reklamy mogą być zaplanowane na porę dnia dla wyznaczonych produktów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Reklamy są aktualizowane i uruchamiane zdalnie</a:t>
            </a:r>
          </a:p>
          <a:p>
            <a:pPr>
              <a:lnSpc>
                <a:spcPct val="150000"/>
              </a:lnSpc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Cały model jest zbudowany i dostosowany według potrzeb klienta do każdego sklepu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l-PL" sz="1000" dirty="0">
                <a:solidFill>
                  <a:schemeClr val="bg1"/>
                </a:solidFill>
                <a:latin typeface="Trebuchet MS"/>
                <a:cs typeface="Trebuchet MS"/>
              </a:rPr>
              <a:t>Nawet 60% wzrost sprzedaży reklamowanych produktów</a:t>
            </a: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17" y="9693202"/>
            <a:ext cx="6947999" cy="278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4921365" y="3993555"/>
            <a:ext cx="18184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921365" y="5161649"/>
            <a:ext cx="18184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921365" y="6054889"/>
            <a:ext cx="18184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13860" y="9644445"/>
            <a:ext cx="154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>
                <a:solidFill>
                  <a:schemeClr val="bg1"/>
                </a:solidFill>
              </a:rPr>
              <a:t>www.retail-bcg.com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3697" y="2881568"/>
            <a:ext cx="18184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830" y="9104642"/>
            <a:ext cx="360000" cy="3931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8421" y="1719314"/>
            <a:ext cx="49805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Korzyści dla klienta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Zwiększ sprzedaż w sklepie na wiele sposobów:</a:t>
            </a:r>
          </a:p>
          <a:p>
            <a:pPr marL="628650" lvl="1" indent="-171450">
              <a:buFont typeface="Arial" charset="0"/>
              <a:buChar char="•"/>
            </a:pPr>
            <a:r>
              <a:rPr lang="pl-PL" sz="1150" dirty="0"/>
              <a:t>Reklama na ekranie bankomatu, zarówno statyczna jak i wideo</a:t>
            </a:r>
          </a:p>
          <a:p>
            <a:pPr marL="628650" lvl="1" indent="-171450">
              <a:buFont typeface="Arial" charset="0"/>
              <a:buChar char="•"/>
            </a:pPr>
            <a:r>
              <a:rPr lang="pl-PL" sz="1150" dirty="0"/>
              <a:t>Odrywane kupony na potwierdzeniach transakcji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Sprzedaż reklamowanych produktów wzrasta nawet o 60%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Reklama wyświetlana przechodzącym klientom na smartfonach i tabletach</a:t>
            </a:r>
          </a:p>
          <a:p>
            <a:pPr marL="628650" lvl="1" indent="-171450">
              <a:buFont typeface="Arial" charset="0"/>
              <a:buChar char="•"/>
            </a:pPr>
            <a:r>
              <a:rPr lang="pl-PL" sz="1150" dirty="0"/>
              <a:t>Wysyłanie kuponów elektronicznych</a:t>
            </a:r>
          </a:p>
          <a:p>
            <a:pPr marL="628650" lvl="1" indent="-171450">
              <a:buFont typeface="Arial" charset="0"/>
              <a:buChar char="•"/>
            </a:pPr>
            <a:r>
              <a:rPr lang="pl-PL" sz="1150" dirty="0"/>
              <a:t>Wysyłanie bonów elektronicznych</a:t>
            </a:r>
          </a:p>
          <a:p>
            <a:pPr marL="628650" lvl="1" indent="-171450">
              <a:buFont typeface="Arial" charset="0"/>
              <a:buChar char="•"/>
            </a:pPr>
            <a:r>
              <a:rPr lang="pl-PL" sz="1150" dirty="0"/>
              <a:t>Zwiększenie lojalności klientów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Większa świadomość grupy docelowej w zakresie produktów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Łatwy i oszczędny sposób nakłonienia klientów do zakupu produktów                      i skorzystania z oferty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150" dirty="0"/>
              <a:t>Zwiększenie sprzedaży, zwiększenie ruchu, zwiększenie wykorzystania</a:t>
            </a:r>
          </a:p>
          <a:p>
            <a:r>
              <a:rPr lang="pl-PL" sz="1150" dirty="0"/>
              <a:t>     To działa!</a:t>
            </a: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C6DD6E-BFA4-0744-B8F4-2311334A94DD}"/>
              </a:ext>
            </a:extLst>
          </p:cNvPr>
          <p:cNvCxnSpPr/>
          <p:nvPr/>
        </p:nvCxnSpPr>
        <p:spPr>
          <a:xfrm flipH="1">
            <a:off x="4921365" y="7217441"/>
            <a:ext cx="181844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30365F54-DA4E-4AFA-B276-D838C6A23A54}"/>
              </a:ext>
            </a:extLst>
          </p:cNvPr>
          <p:cNvGrpSpPr/>
          <p:nvPr/>
        </p:nvGrpSpPr>
        <p:grpSpPr>
          <a:xfrm>
            <a:off x="484515" y="8339896"/>
            <a:ext cx="3913632" cy="1328928"/>
            <a:chOff x="499872" y="8289036"/>
            <a:chExt cx="3913632" cy="1328928"/>
          </a:xfrm>
        </p:grpSpPr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F746BE58-D9B5-48A3-8FE4-953F5EFF4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2" y="8289036"/>
              <a:ext cx="3913632" cy="1328928"/>
            </a:xfrm>
            <a:prstGeom prst="rect">
              <a:avLst/>
            </a:prstGeom>
            <a:noFill/>
          </p:spPr>
        </p:pic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372E3C1A-D453-4F81-A232-C08E4177EE37}"/>
                </a:ext>
              </a:extLst>
            </p:cNvPr>
            <p:cNvSpPr/>
            <p:nvPr/>
          </p:nvSpPr>
          <p:spPr>
            <a:xfrm>
              <a:off x="633984" y="8372856"/>
              <a:ext cx="3377184" cy="201168"/>
            </a:xfrm>
            <a:prstGeom prst="rect">
              <a:avLst/>
            </a:prstGeom>
            <a:noFill/>
          </p:spPr>
          <p:txBody>
            <a:bodyPr lIns="0" tIns="0" rIns="0" bIns="0">
              <a:normAutofit fontScale="975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cap="none" normalizeH="0" baseline="0" noProof="0">
                  <a:ln>
                    <a:noFill/>
                  </a:ln>
                  <a:solidFill>
                    <a:srgbClr val="E8E0C6"/>
                  </a:solidFill>
                  <a:uLnTx/>
                  <a:uFillTx/>
                  <a:latin typeface="Arial"/>
                </a:rPr>
                <a:t>JAK DZIAŁA TECHNOLOGIA BEACON</a:t>
              </a:r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8F04218E-B37C-4861-95BB-D212089B6659}"/>
                </a:ext>
              </a:extLst>
            </p:cNvPr>
            <p:cNvSpPr/>
            <p:nvPr/>
          </p:nvSpPr>
          <p:spPr>
            <a:xfrm>
              <a:off x="752856" y="9290304"/>
              <a:ext cx="701040" cy="210312"/>
            </a:xfrm>
            <a:prstGeom prst="rect">
              <a:avLst/>
            </a:prstGeom>
            <a:noFill/>
          </p:spPr>
          <p:txBody>
            <a:bodyPr lIns="0" tIns="0" rIns="0" bIns="0">
              <a:normAutofit fontScale="975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500" b="0" i="0" u="none" strike="noStrike" cap="none" normalizeH="0" baseline="0" noProof="0" dirty="0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Sprzedawcy rozmieszczają strategicznie </a:t>
              </a:r>
              <a:r>
                <a:rPr kumimoji="0" lang="pl-PL" sz="500" b="0" i="0" u="none" strike="noStrike" cap="none" normalizeH="0" baseline="0" noProof="0" dirty="0" err="1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beacony</a:t>
              </a:r>
              <a:r>
                <a:rPr kumimoji="0" lang="pl-PL" sz="500" b="0" i="0" u="none" strike="noStrike" cap="none" normalizeH="0" baseline="0" noProof="0" dirty="0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 wokół sklepu</a:t>
              </a:r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CF8162DD-89B9-410D-97BD-970CC953B4CB}"/>
                </a:ext>
              </a:extLst>
            </p:cNvPr>
            <p:cNvSpPr/>
            <p:nvPr/>
          </p:nvSpPr>
          <p:spPr>
            <a:xfrm>
              <a:off x="1639824" y="9290304"/>
              <a:ext cx="673608" cy="216408"/>
            </a:xfrm>
            <a:prstGeom prst="rect">
              <a:avLst/>
            </a:prstGeom>
            <a:noFill/>
          </p:spPr>
          <p:txBody>
            <a:bodyPr lIns="0" tIns="0" rIns="0" bIns="0">
              <a:normAutofit fontScale="975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500" b="0" i="0" u="none" strike="noStrike" cap="none" normalizeH="0" baseline="0" noProof="0" dirty="0" err="1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Beacony</a:t>
              </a:r>
              <a:r>
                <a:rPr kumimoji="0" lang="pl-PL" sz="500" b="0" i="0" u="none" strike="noStrike" cap="none" normalizeH="0" baseline="0" noProof="0" dirty="0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 łączą się z aplikacją smartfonu obsługującego Bluetooth.</a:t>
              </a: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A08D0AE5-030B-49B0-AE8A-611931CA9FE1}"/>
                </a:ext>
              </a:extLst>
            </p:cNvPr>
            <p:cNvSpPr/>
            <p:nvPr/>
          </p:nvSpPr>
          <p:spPr>
            <a:xfrm>
              <a:off x="2419068" y="9296400"/>
              <a:ext cx="673608" cy="204216"/>
            </a:xfrm>
            <a:prstGeom prst="rect">
              <a:avLst/>
            </a:prstGeom>
            <a:noFill/>
          </p:spPr>
          <p:txBody>
            <a:bodyPr lIns="0" tIns="0" rIns="0" bIns="0">
              <a:normAutofit fontScale="975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500" b="0" i="0" u="none" strike="noStrike" cap="none" normalizeH="0" baseline="0" noProof="0" dirty="0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Wysyła on sygnał do telefonu i tym samym otwiera aplikację.</a:t>
              </a: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8C78E8DD-B4AD-4CFA-BDBB-4928FD119FE8}"/>
                </a:ext>
              </a:extLst>
            </p:cNvPr>
            <p:cNvSpPr/>
            <p:nvPr/>
          </p:nvSpPr>
          <p:spPr>
            <a:xfrm>
              <a:off x="3173114" y="9290304"/>
              <a:ext cx="838054" cy="216408"/>
            </a:xfrm>
            <a:prstGeom prst="rect">
              <a:avLst/>
            </a:prstGeom>
            <a:noFill/>
          </p:spPr>
          <p:txBody>
            <a:bodyPr lIns="0" tIns="0" rIns="0" bIns="0">
              <a:normAutofit fontScale="975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500" b="0" i="0" u="none" strike="noStrike" cap="none" normalizeH="0" baseline="0" noProof="0" dirty="0">
                  <a:ln>
                    <a:noFill/>
                  </a:ln>
                  <a:solidFill>
                    <a:srgbClr val="BA6E5D"/>
                  </a:solidFill>
                  <a:uLnTx/>
                  <a:uFillTx/>
                </a:rPr>
                <a:t>Sprzedawca może w ten sposób przekazać klientowi wiele informacji.</a:t>
              </a:r>
            </a:p>
          </p:txBody>
        </p:sp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B5D072-24D3-BC49-ABDF-2570E6C36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30" y="8767519"/>
            <a:ext cx="747872" cy="82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CAEBEA-4B91-4A45-A969-EFBA733E20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629" y="4245010"/>
            <a:ext cx="1231099" cy="144096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62E31E-B790-2B49-A292-DB7AF9DF53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254" y="4245010"/>
            <a:ext cx="1233220" cy="144344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386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281</Words>
  <Application>Microsoft Macintosh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Company>Retail-BCG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King</dc:creator>
  <cp:lastModifiedBy>Microsoft Office User</cp:lastModifiedBy>
  <cp:revision>62</cp:revision>
  <cp:lastPrinted>2018-11-30T12:32:54Z</cp:lastPrinted>
  <dcterms:created xsi:type="dcterms:W3CDTF">2013-11-14T14:57:31Z</dcterms:created>
  <dcterms:modified xsi:type="dcterms:W3CDTF">2021-06-17T11:19:26Z</dcterms:modified>
</cp:coreProperties>
</file>